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dirty="0" smtClean="0">
                <a:latin typeface="Arial Narrow" panose="020B0606020202030204" pitchFamily="34" charset="0"/>
              </a:rPr>
              <a:t>El libro mecánico antes del ebook</a:t>
            </a:r>
            <a:endParaRPr lang="it-IT" sz="4800" dirty="0">
              <a:latin typeface="Arial Narrow" panose="020B060602020203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latin typeface="Arial Narrow" panose="020B0606020202030204" pitchFamily="34" charset="0"/>
              </a:rPr>
              <a:t>Vanguardia y actualidad en la invención de Ángela Ruíz Robles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405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latin typeface="Arial Narrow" panose="020B0606020202030204" pitchFamily="34" charset="0"/>
              </a:rPr>
              <a:t>Una historia que viene de lejos y comienza con el Renacimiento entre Alemania e Italia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800" dirty="0">
                <a:latin typeface="Arial Narrow" panose="020B0606020202030204" pitchFamily="34" charset="0"/>
              </a:rPr>
              <a:t>Johannes </a:t>
            </a:r>
            <a:r>
              <a:rPr lang="es-ES" sz="2800" dirty="0" smtClean="0">
                <a:latin typeface="Arial Narrow" panose="020B0606020202030204" pitchFamily="34" charset="0"/>
              </a:rPr>
              <a:t>Gutenberg, </a:t>
            </a:r>
            <a:r>
              <a:rPr lang="es-ES" sz="2800" dirty="0">
                <a:latin typeface="Arial Narrow" panose="020B0606020202030204" pitchFamily="34" charset="0"/>
              </a:rPr>
              <a:t>a mediados del siglo XV, inventó la imprenta de tipos móviles permitiendo </a:t>
            </a:r>
            <a:r>
              <a:rPr lang="es-ES" sz="2800" dirty="0" smtClean="0">
                <a:latin typeface="Arial Narrow" panose="020B0606020202030204" pitchFamily="34" charset="0"/>
              </a:rPr>
              <a:t>el </a:t>
            </a:r>
            <a:r>
              <a:rPr lang="es-ES" sz="2800" dirty="0">
                <a:latin typeface="Arial Narrow" panose="020B0606020202030204" pitchFamily="34" charset="0"/>
              </a:rPr>
              <a:t>nacimiento de la industria libraria y la difusión masiva de la cultura </a:t>
            </a:r>
            <a:r>
              <a:rPr lang="es-ES" sz="2800" dirty="0" smtClean="0">
                <a:latin typeface="Arial Narrow" panose="020B0606020202030204" pitchFamily="34" charset="0"/>
              </a:rPr>
              <a:t>literaria.</a:t>
            </a:r>
          </a:p>
          <a:p>
            <a:endParaRPr lang="es-ES" sz="2800" dirty="0">
              <a:latin typeface="Arial Narrow" panose="020B0606020202030204" pitchFamily="34" charset="0"/>
            </a:endParaRPr>
          </a:p>
          <a:p>
            <a:pPr algn="just"/>
            <a:r>
              <a:rPr lang="es-ES" sz="2800" dirty="0" smtClean="0">
                <a:latin typeface="Arial Narrow" panose="020B0606020202030204" pitchFamily="34" charset="0"/>
              </a:rPr>
              <a:t>Aldo Manuzio, </a:t>
            </a:r>
            <a:r>
              <a:rPr lang="es-ES" sz="2800" dirty="0">
                <a:latin typeface="Arial Narrow" panose="020B0606020202030204" pitchFamily="34" charset="0"/>
              </a:rPr>
              <a:t>a principios del siglo XVI, </a:t>
            </a:r>
            <a:r>
              <a:rPr lang="es-ES" sz="2800" dirty="0" smtClean="0">
                <a:latin typeface="Arial Narrow" panose="020B0606020202030204" pitchFamily="34" charset="0"/>
              </a:rPr>
              <a:t>inventó </a:t>
            </a:r>
            <a:r>
              <a:rPr lang="es-ES" sz="2800" dirty="0">
                <a:latin typeface="Arial Narrow" panose="020B0606020202030204" pitchFamily="34" charset="0"/>
              </a:rPr>
              <a:t>la llamada “aldina”: con su formato reducido, en comparación con manuscritos e </a:t>
            </a:r>
            <a:r>
              <a:rPr lang="es-ES" sz="2800" dirty="0" smtClean="0">
                <a:latin typeface="Arial Narrow" panose="020B0606020202030204" pitchFamily="34" charset="0"/>
              </a:rPr>
              <a:t>incunables </a:t>
            </a:r>
            <a:r>
              <a:rPr lang="es-ES" sz="2800" dirty="0">
                <a:latin typeface="Arial Narrow" panose="020B0606020202030204" pitchFamily="34" charset="0"/>
              </a:rPr>
              <a:t>tradicionales, la “aldina” se considera como una obra precursora del moderno </a:t>
            </a:r>
            <a:r>
              <a:rPr lang="es-ES" sz="2800" dirty="0" smtClean="0">
                <a:latin typeface="Arial Narrow" panose="020B0606020202030204" pitchFamily="34" charset="0"/>
              </a:rPr>
              <a:t>libro </a:t>
            </a:r>
            <a:r>
              <a:rPr lang="es-ES" sz="2800" dirty="0">
                <a:latin typeface="Arial Narrow" panose="020B0606020202030204" pitchFamily="34" charset="0"/>
              </a:rPr>
              <a:t>de </a:t>
            </a:r>
            <a:r>
              <a:rPr lang="es-ES" sz="2800" dirty="0" smtClean="0">
                <a:latin typeface="Arial Narrow" panose="020B0606020202030204" pitchFamily="34" charset="0"/>
              </a:rPr>
              <a:t>bolsillo.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1098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rial Narrow" panose="020B0606020202030204" pitchFamily="34" charset="0"/>
              </a:rPr>
              <a:t>Una </a:t>
            </a:r>
            <a:r>
              <a:rPr lang="es-ES" dirty="0">
                <a:latin typeface="Arial Narrow" panose="020B0606020202030204" pitchFamily="34" charset="0"/>
              </a:rPr>
              <a:t>historia que continúa y se desarrolla en el </a:t>
            </a:r>
            <a:r>
              <a:rPr lang="es-ES" dirty="0" smtClean="0">
                <a:latin typeface="Arial Narrow" panose="020B0606020202030204" pitchFamily="34" charset="0"/>
              </a:rPr>
              <a:t/>
            </a:r>
            <a:br>
              <a:rPr lang="es-ES" dirty="0" smtClean="0">
                <a:latin typeface="Arial Narrow" panose="020B0606020202030204" pitchFamily="34" charset="0"/>
              </a:rPr>
            </a:br>
            <a:r>
              <a:rPr lang="es-ES" dirty="0" smtClean="0">
                <a:latin typeface="Arial Narrow" panose="020B0606020202030204" pitchFamily="34" charset="0"/>
              </a:rPr>
              <a:t>siglo XX en España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sz="3000" dirty="0" smtClean="0">
                <a:latin typeface="Arial Narrow" panose="020B0606020202030204" pitchFamily="34" charset="0"/>
              </a:rPr>
              <a:t>En el período </a:t>
            </a:r>
            <a:r>
              <a:rPr lang="it-IT" sz="3000" dirty="0">
                <a:latin typeface="Arial Narrow" panose="020B0606020202030204" pitchFamily="34" charset="0"/>
              </a:rPr>
              <a:t>inmediatamente </a:t>
            </a:r>
            <a:r>
              <a:rPr lang="it-IT" sz="3000" dirty="0" smtClean="0">
                <a:latin typeface="Arial Narrow" panose="020B0606020202030204" pitchFamily="34" charset="0"/>
              </a:rPr>
              <a:t>posterior </a:t>
            </a:r>
            <a:r>
              <a:rPr lang="it-IT" sz="3000" dirty="0">
                <a:latin typeface="Arial Narrow" panose="020B0606020202030204" pitchFamily="34" charset="0"/>
              </a:rPr>
              <a:t>al final de la Segunda Guerra </a:t>
            </a:r>
            <a:r>
              <a:rPr lang="it-IT" sz="3000" dirty="0" smtClean="0">
                <a:latin typeface="Arial Narrow" panose="020B0606020202030204" pitchFamily="34" charset="0"/>
              </a:rPr>
              <a:t>Mundial</a:t>
            </a:r>
            <a:r>
              <a:rPr lang="it-IT" sz="3000" dirty="0">
                <a:latin typeface="Arial Narrow" panose="020B0606020202030204" pitchFamily="34" charset="0"/>
              </a:rPr>
              <a:t>, </a:t>
            </a:r>
            <a:r>
              <a:rPr lang="es-ES" sz="3000" dirty="0" smtClean="0">
                <a:latin typeface="Arial Narrow" panose="020B0606020202030204" pitchFamily="34" charset="0"/>
              </a:rPr>
              <a:t>en la </a:t>
            </a:r>
            <a:r>
              <a:rPr lang="es-ES" sz="3000" dirty="0">
                <a:latin typeface="Arial Narrow" panose="020B0606020202030204" pitchFamily="34" charset="0"/>
              </a:rPr>
              <a:t>provincia </a:t>
            </a:r>
            <a:r>
              <a:rPr lang="es-ES" sz="3000" dirty="0" smtClean="0">
                <a:latin typeface="Arial Narrow" panose="020B0606020202030204" pitchFamily="34" charset="0"/>
              </a:rPr>
              <a:t>gallega </a:t>
            </a:r>
            <a:r>
              <a:rPr lang="es-ES" sz="3000" dirty="0">
                <a:latin typeface="Arial Narrow" panose="020B0606020202030204" pitchFamily="34" charset="0"/>
              </a:rPr>
              <a:t>de Ferrol (A </a:t>
            </a:r>
            <a:r>
              <a:rPr lang="es-ES" sz="3000" dirty="0" smtClean="0">
                <a:latin typeface="Arial Narrow" panose="020B0606020202030204" pitchFamily="34" charset="0"/>
              </a:rPr>
              <a:t>Coruña)</a:t>
            </a:r>
            <a:r>
              <a:rPr lang="it-IT" sz="3000" dirty="0" smtClean="0">
                <a:latin typeface="Arial Narrow" panose="020B0606020202030204" pitchFamily="34" charset="0"/>
              </a:rPr>
              <a:t> empieza el trayecto visionario de Ángela </a:t>
            </a:r>
            <a:r>
              <a:rPr lang="it-IT" sz="3000" dirty="0">
                <a:latin typeface="Arial Narrow" panose="020B0606020202030204" pitchFamily="34" charset="0"/>
              </a:rPr>
              <a:t>Ruíz </a:t>
            </a:r>
            <a:r>
              <a:rPr lang="it-IT" sz="3000" dirty="0" smtClean="0">
                <a:latin typeface="Arial Narrow" panose="020B0606020202030204" pitchFamily="34" charset="0"/>
              </a:rPr>
              <a:t>Robles: una maestra de </a:t>
            </a:r>
            <a:r>
              <a:rPr lang="it-IT" sz="3000" dirty="0">
                <a:latin typeface="Arial Narrow" panose="020B0606020202030204" pitchFamily="34" charset="0"/>
              </a:rPr>
              <a:t>origen </a:t>
            </a:r>
            <a:r>
              <a:rPr lang="it-IT" sz="3000" dirty="0" smtClean="0">
                <a:latin typeface="Arial Narrow" panose="020B0606020202030204" pitchFamily="34" charset="0"/>
              </a:rPr>
              <a:t>leonés que se convierte en inventora. </a:t>
            </a:r>
          </a:p>
          <a:p>
            <a:pPr algn="just"/>
            <a:endParaRPr lang="it-IT" sz="2800" dirty="0">
              <a:latin typeface="Arial Narrow" panose="020B0606020202030204" pitchFamily="34" charset="0"/>
            </a:endParaRPr>
          </a:p>
          <a:p>
            <a:pPr algn="just"/>
            <a:r>
              <a:rPr lang="es-ES" sz="3000" dirty="0">
                <a:latin typeface="Arial Narrow" panose="020B0606020202030204" pitchFamily="34" charset="0"/>
              </a:rPr>
              <a:t>En una </a:t>
            </a:r>
            <a:r>
              <a:rPr lang="es-ES" sz="3000" dirty="0" smtClean="0">
                <a:latin typeface="Arial Narrow" panose="020B0606020202030204" pitchFamily="34" charset="0"/>
              </a:rPr>
              <a:t>España todavía </a:t>
            </a:r>
            <a:r>
              <a:rPr lang="es-ES" sz="3000" dirty="0">
                <a:latin typeface="Arial Narrow" panose="020B0606020202030204" pitchFamily="34" charset="0"/>
              </a:rPr>
              <a:t>atrapada en algunos aspectos del </a:t>
            </a:r>
            <a:r>
              <a:rPr lang="es-ES" sz="3000" dirty="0" smtClean="0">
                <a:latin typeface="Arial Narrow" panose="020B0606020202030204" pitchFamily="34" charset="0"/>
              </a:rPr>
              <a:t>pasado, que </a:t>
            </a:r>
            <a:r>
              <a:rPr lang="es-ES" sz="3000" dirty="0">
                <a:latin typeface="Arial Narrow" panose="020B0606020202030204" pitchFamily="34" charset="0"/>
              </a:rPr>
              <a:t>intentaba </a:t>
            </a:r>
            <a:r>
              <a:rPr lang="es-ES" sz="3000" dirty="0" smtClean="0">
                <a:latin typeface="Arial Narrow" panose="020B0606020202030204" pitchFamily="34" charset="0"/>
              </a:rPr>
              <a:t>tímidamente </a:t>
            </a:r>
            <a:r>
              <a:rPr lang="es-ES" sz="3000" dirty="0">
                <a:latin typeface="Arial Narrow" panose="020B0606020202030204" pitchFamily="34" charset="0"/>
              </a:rPr>
              <a:t>abrirse camino hacia la </a:t>
            </a:r>
            <a:r>
              <a:rPr lang="es-ES" sz="3000" dirty="0" smtClean="0">
                <a:latin typeface="Arial Narrow" panose="020B0606020202030204" pitchFamily="34" charset="0"/>
              </a:rPr>
              <a:t>modernidad, Robles inventó el libro mecánico y la enciclopedia mecánica: dos </a:t>
            </a:r>
            <a:r>
              <a:rPr lang="es-ES" sz="3000" dirty="0">
                <a:latin typeface="Arial Narrow" panose="020B0606020202030204" pitchFamily="34" charset="0"/>
              </a:rPr>
              <a:t>aparatos </a:t>
            </a:r>
            <a:r>
              <a:rPr lang="es-ES" sz="3000" dirty="0" smtClean="0">
                <a:latin typeface="Arial Narrow" panose="020B0606020202030204" pitchFamily="34" charset="0"/>
              </a:rPr>
              <a:t>que </a:t>
            </a:r>
            <a:r>
              <a:rPr lang="es-ES" sz="3000" dirty="0">
                <a:latin typeface="Arial Narrow" panose="020B0606020202030204" pitchFamily="34" charset="0"/>
              </a:rPr>
              <a:t>hoy podemos considerar como </a:t>
            </a:r>
            <a:r>
              <a:rPr lang="es-ES" sz="3000" dirty="0" smtClean="0">
                <a:latin typeface="Arial Narrow" panose="020B0606020202030204" pitchFamily="34" charset="0"/>
              </a:rPr>
              <a:t>antecedentes </a:t>
            </a:r>
            <a:r>
              <a:rPr lang="es-ES" sz="3000" dirty="0">
                <a:latin typeface="Arial Narrow" panose="020B0606020202030204" pitchFamily="34" charset="0"/>
              </a:rPr>
              <a:t>del libro electrónico </a:t>
            </a:r>
            <a:r>
              <a:rPr lang="es-ES" sz="3000" dirty="0" smtClean="0">
                <a:latin typeface="Arial Narrow" panose="020B0606020202030204" pitchFamily="34" charset="0"/>
              </a:rPr>
              <a:t>moderno.</a:t>
            </a:r>
            <a:endParaRPr lang="it-IT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34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>
                <a:latin typeface="Arial Narrow" panose="020B0606020202030204" pitchFamily="34" charset="0"/>
              </a:rPr>
              <a:t>Robles consigue presentar dos patentes al Registro de Propiedad </a:t>
            </a:r>
            <a:r>
              <a:rPr lang="it-IT" dirty="0" smtClean="0">
                <a:latin typeface="Arial Narrow" panose="020B0606020202030204" pitchFamily="34" charset="0"/>
              </a:rPr>
              <a:t>Inudstrial de España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s-ES" sz="3000" dirty="0">
                <a:latin typeface="Arial Narrow" panose="020B0606020202030204" pitchFamily="34" charset="0"/>
              </a:rPr>
              <a:t>La primera patente es del 1949 y se refiere al proyecto títulado “un procedimiento </a:t>
            </a:r>
            <a:r>
              <a:rPr lang="es-ES" sz="3000" dirty="0" smtClean="0">
                <a:latin typeface="Arial Narrow" panose="020B0606020202030204" pitchFamily="34" charset="0"/>
              </a:rPr>
              <a:t>mecánico</a:t>
            </a:r>
            <a:r>
              <a:rPr lang="es-ES" sz="3000" dirty="0">
                <a:latin typeface="Arial Narrow" panose="020B0606020202030204" pitchFamily="34" charset="0"/>
              </a:rPr>
              <a:t>, eléctrico y a presión de aire para la lectura de </a:t>
            </a:r>
            <a:r>
              <a:rPr lang="es-ES" sz="3000" dirty="0" smtClean="0">
                <a:latin typeface="Arial Narrow" panose="020B0606020202030204" pitchFamily="34" charset="0"/>
              </a:rPr>
              <a:t>libros”: sería </a:t>
            </a:r>
            <a:r>
              <a:rPr lang="es-ES" sz="3000" dirty="0">
                <a:latin typeface="Arial Narrow" panose="020B0606020202030204" pitchFamily="34" charset="0"/>
              </a:rPr>
              <a:t>el </a:t>
            </a:r>
            <a:r>
              <a:rPr lang="es-ES" sz="3000" i="1" dirty="0" smtClean="0">
                <a:latin typeface="Arial Narrow" panose="020B0606020202030204" pitchFamily="34" charset="0"/>
              </a:rPr>
              <a:t>libro mecánico</a:t>
            </a:r>
            <a:r>
              <a:rPr lang="es-ES" sz="3000" dirty="0" smtClean="0">
                <a:latin typeface="Arial Narrow" panose="020B0606020202030204" pitchFamily="34" charset="0"/>
              </a:rPr>
              <a:t>, </a:t>
            </a:r>
            <a:r>
              <a:rPr lang="es-ES" sz="3000" dirty="0">
                <a:latin typeface="Arial Narrow" panose="020B0606020202030204" pitchFamily="34" charset="0"/>
              </a:rPr>
              <a:t>punto de partida para llegar a una verdadera enciclopedia </a:t>
            </a:r>
            <a:r>
              <a:rPr lang="es-ES" sz="3000" dirty="0" smtClean="0">
                <a:latin typeface="Arial Narrow" panose="020B0606020202030204" pitchFamily="34" charset="0"/>
              </a:rPr>
              <a:t>mecánica.</a:t>
            </a:r>
          </a:p>
          <a:p>
            <a:pPr algn="just"/>
            <a:endParaRPr lang="es-ES" sz="2800" dirty="0">
              <a:latin typeface="Arial Narrow" panose="020B0606020202030204" pitchFamily="34" charset="0"/>
            </a:endParaRPr>
          </a:p>
          <a:p>
            <a:pPr algn="just"/>
            <a:r>
              <a:rPr lang="es-ES" sz="3000" dirty="0">
                <a:latin typeface="Arial Narrow" panose="020B0606020202030204" pitchFamily="34" charset="0"/>
              </a:rPr>
              <a:t>L</a:t>
            </a:r>
            <a:r>
              <a:rPr lang="es-ES" sz="3000" dirty="0" smtClean="0">
                <a:latin typeface="Arial Narrow" panose="020B0606020202030204" pitchFamily="34" charset="0"/>
              </a:rPr>
              <a:t>a segunda </a:t>
            </a:r>
            <a:r>
              <a:rPr lang="es-ES" sz="3000" dirty="0">
                <a:latin typeface="Arial Narrow" panose="020B0606020202030204" pitchFamily="34" charset="0"/>
              </a:rPr>
              <a:t>patente es del 1962 y se refiere a un proyecto más complejo títulado “un aparato </a:t>
            </a:r>
            <a:r>
              <a:rPr lang="es-ES" sz="3000" dirty="0" smtClean="0">
                <a:latin typeface="Arial Narrow" panose="020B0606020202030204" pitchFamily="34" charset="0"/>
              </a:rPr>
              <a:t>para </a:t>
            </a:r>
            <a:r>
              <a:rPr lang="es-ES" sz="3000" dirty="0">
                <a:latin typeface="Arial Narrow" panose="020B0606020202030204" pitchFamily="34" charset="0"/>
              </a:rPr>
              <a:t>lecturas y ejercicios </a:t>
            </a:r>
            <a:r>
              <a:rPr lang="es-ES" sz="3000" dirty="0" smtClean="0">
                <a:latin typeface="Arial Narrow" panose="020B0606020202030204" pitchFamily="34" charset="0"/>
              </a:rPr>
              <a:t>diversos”: sería la </a:t>
            </a:r>
            <a:r>
              <a:rPr lang="es-ES" sz="3000" i="1" dirty="0" smtClean="0">
                <a:latin typeface="Arial Narrow" panose="020B0606020202030204" pitchFamily="34" charset="0"/>
              </a:rPr>
              <a:t>enciclopedia mecánica</a:t>
            </a:r>
            <a:r>
              <a:rPr lang="es-ES" sz="3000" dirty="0" smtClean="0">
                <a:latin typeface="Arial Narrow" panose="020B0606020202030204" pitchFamily="34" charset="0"/>
              </a:rPr>
              <a:t>, </a:t>
            </a:r>
            <a:r>
              <a:rPr lang="es-ES" sz="3000" dirty="0">
                <a:latin typeface="Arial Narrow" panose="020B0606020202030204" pitchFamily="34" charset="0"/>
              </a:rPr>
              <a:t>en su </a:t>
            </a:r>
            <a:r>
              <a:rPr lang="es-ES" sz="3000" dirty="0" smtClean="0">
                <a:latin typeface="Arial Narrow" panose="020B0606020202030204" pitchFamily="34" charset="0"/>
              </a:rPr>
              <a:t>formato definitivo.</a:t>
            </a:r>
          </a:p>
          <a:p>
            <a:endParaRPr lang="es-E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9958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latin typeface="Arial Narrow" panose="020B0606020202030204" pitchFamily="34" charset="0"/>
              </a:rPr>
              <a:t>U</a:t>
            </a:r>
            <a:r>
              <a:rPr lang="es-ES" dirty="0" smtClean="0">
                <a:latin typeface="Arial Narrow" panose="020B0606020202030204" pitchFamily="34" charset="0"/>
              </a:rPr>
              <a:t>na idea que se </a:t>
            </a:r>
            <a:r>
              <a:rPr lang="es-ES" dirty="0">
                <a:latin typeface="Arial Narrow" panose="020B0606020202030204" pitchFamily="34" charset="0"/>
              </a:rPr>
              <a:t>convierte en patente hasta llegar a ser un </a:t>
            </a:r>
            <a:r>
              <a:rPr lang="es-ES" dirty="0" smtClean="0">
                <a:latin typeface="Arial Narrow" panose="020B0606020202030204" pitchFamily="34" charset="0"/>
              </a:rPr>
              <a:t>prototipo</a:t>
            </a:r>
            <a:endParaRPr lang="it-IT" dirty="0">
              <a:latin typeface="Arial Narrow" panose="020B060602020203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1" y="2199060"/>
            <a:ext cx="5667375" cy="3778250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sellaDiTesto 4"/>
          <p:cNvSpPr txBox="1"/>
          <p:nvPr/>
        </p:nvSpPr>
        <p:spPr>
          <a:xfrm>
            <a:off x="6682014" y="1905000"/>
            <a:ext cx="5170352" cy="440120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800" dirty="0" smtClean="0">
                <a:latin typeface="Arial Narrow" panose="020B0606020202030204" pitchFamily="34" charset="0"/>
              </a:rPr>
              <a:t>Prototipo de la enciclopedia </a:t>
            </a:r>
            <a:r>
              <a:rPr lang="it-IT" sz="2800" dirty="0" smtClean="0">
                <a:latin typeface="Arial Narrow" panose="020B0606020202030204" pitchFamily="34" charset="0"/>
              </a:rPr>
              <a:t>mecánica</a:t>
            </a:r>
            <a:r>
              <a:rPr lang="it-IT" sz="2800" dirty="0" smtClean="0">
                <a:latin typeface="Arial Narrow" panose="020B0606020202030204" pitchFamily="34" charset="0"/>
              </a:rPr>
              <a:t> en </a:t>
            </a:r>
            <a:r>
              <a:rPr lang="it-IT" sz="2800" dirty="0" smtClean="0">
                <a:latin typeface="Arial Narrow" panose="020B0606020202030204" pitchFamily="34" charset="0"/>
              </a:rPr>
              <a:t>el</a:t>
            </a:r>
            <a:r>
              <a:rPr lang="it-IT" sz="2800" dirty="0" smtClean="0">
                <a:latin typeface="Arial Narrow" panose="020B0606020202030204" pitchFamily="34" charset="0"/>
              </a:rPr>
              <a:t> museo </a:t>
            </a:r>
            <a:r>
              <a:rPr lang="it-IT" sz="2800" dirty="0" smtClean="0">
                <a:latin typeface="Arial Narrow" panose="020B0606020202030204" pitchFamily="34" charset="0"/>
              </a:rPr>
              <a:t>Muncyt</a:t>
            </a:r>
            <a:r>
              <a:rPr lang="it-IT" sz="2800" dirty="0" smtClean="0">
                <a:latin typeface="Arial Narrow" panose="020B0606020202030204" pitchFamily="34" charset="0"/>
              </a:rPr>
              <a:t> de A Coruña. </a:t>
            </a:r>
            <a:r>
              <a:rPr lang="es-ES" sz="2800" dirty="0">
                <a:latin typeface="Arial Narrow" panose="020B0606020202030204" pitchFamily="34" charset="0"/>
              </a:rPr>
              <a:t>El aparato constaba de dos </a:t>
            </a:r>
            <a:r>
              <a:rPr lang="es-ES" sz="2800" dirty="0" smtClean="0">
                <a:latin typeface="Arial Narrow" panose="020B0606020202030204" pitchFamily="34" charset="0"/>
              </a:rPr>
              <a:t>partes: contenía </a:t>
            </a:r>
            <a:r>
              <a:rPr lang="es-ES" sz="2800" dirty="0">
                <a:latin typeface="Arial Narrow" panose="020B0606020202030204" pitchFamily="34" charset="0"/>
              </a:rPr>
              <a:t>en un lado tres pantallas luminiscentes con </a:t>
            </a:r>
            <a:r>
              <a:rPr lang="es-ES" sz="2800" dirty="0" smtClean="0">
                <a:latin typeface="Arial Narrow" panose="020B0606020202030204" pitchFamily="34" charset="0"/>
              </a:rPr>
              <a:t>material de asignaturas </a:t>
            </a:r>
            <a:r>
              <a:rPr lang="es-ES" sz="2800" dirty="0">
                <a:latin typeface="Arial Narrow" panose="020B0606020202030204" pitchFamily="34" charset="0"/>
              </a:rPr>
              <a:t>intercambiable en el interior de </a:t>
            </a:r>
            <a:r>
              <a:rPr lang="es-ES" sz="2800" dirty="0" smtClean="0">
                <a:latin typeface="Arial Narrow" panose="020B0606020202030204" pitchFamily="34" charset="0"/>
              </a:rPr>
              <a:t>bobinas; en otro </a:t>
            </a:r>
            <a:r>
              <a:rPr lang="es-ES" sz="2800" dirty="0">
                <a:latin typeface="Arial Narrow" panose="020B0606020202030204" pitchFamily="34" charset="0"/>
              </a:rPr>
              <a:t>lado </a:t>
            </a:r>
            <a:r>
              <a:rPr lang="es-ES" sz="2800" dirty="0" smtClean="0">
                <a:latin typeface="Arial Narrow" panose="020B0606020202030204" pitchFamily="34" charset="0"/>
              </a:rPr>
              <a:t>tenía tres teclados </a:t>
            </a:r>
            <a:r>
              <a:rPr lang="it-IT" sz="2800" dirty="0" smtClean="0">
                <a:latin typeface="Arial Narrow" panose="020B0606020202030204" pitchFamily="34" charset="0"/>
              </a:rPr>
              <a:t>alfanuméricos</a:t>
            </a:r>
            <a:r>
              <a:rPr lang="it-IT" sz="2800" dirty="0" smtClean="0">
                <a:latin typeface="Arial Narrow" panose="020B0606020202030204" pitchFamily="34" charset="0"/>
              </a:rPr>
              <a:t> para</a:t>
            </a:r>
            <a:r>
              <a:rPr lang="it-IT" sz="2800" dirty="0">
                <a:latin typeface="Arial Narrow" panose="020B0606020202030204" pitchFamily="34" charset="0"/>
              </a:rPr>
              <a:t> </a:t>
            </a:r>
            <a:r>
              <a:rPr lang="pt-BR" sz="2800" dirty="0" smtClean="0">
                <a:latin typeface="Arial Narrow" panose="020B0606020202030204" pitchFamily="34" charset="0"/>
              </a:rPr>
              <a:t>redactar </a:t>
            </a:r>
            <a:r>
              <a:rPr lang="pt-BR" sz="2800" dirty="0">
                <a:latin typeface="Arial Narrow" panose="020B0606020202030204" pitchFamily="34" charset="0"/>
              </a:rPr>
              <a:t>textos o realizar cálculos </a:t>
            </a:r>
            <a:r>
              <a:rPr lang="pt-BR" sz="2800" dirty="0" smtClean="0">
                <a:latin typeface="Arial Narrow" panose="020B0606020202030204" pitchFamily="34" charset="0"/>
              </a:rPr>
              <a:t>matemáticos. 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07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>
                <a:latin typeface="Arial Narrow" panose="020B0606020202030204" pitchFamily="34" charset="0"/>
              </a:rPr>
              <a:t>La intuición de Robles por </a:t>
            </a:r>
            <a:r>
              <a:rPr lang="es-ES" dirty="0" smtClean="0">
                <a:latin typeface="Arial Narrow" panose="020B0606020202030204" pitchFamily="34" charset="0"/>
              </a:rPr>
              <a:t>una </a:t>
            </a:r>
            <a:r>
              <a:rPr lang="es-ES" dirty="0">
                <a:latin typeface="Arial Narrow" panose="020B0606020202030204" pitchFamily="34" charset="0"/>
              </a:rPr>
              <a:t>enseñanza interactiva y accesible se hace realidad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06287" y="2133599"/>
            <a:ext cx="10198326" cy="4659087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s-ES" sz="5100" dirty="0" smtClean="0">
                <a:latin typeface="Arial Narrow" panose="020B0606020202030204" pitchFamily="34" charset="0"/>
              </a:rPr>
              <a:t>Las </a:t>
            </a:r>
            <a:r>
              <a:rPr lang="es-ES" sz="5100" dirty="0">
                <a:latin typeface="Arial Narrow" panose="020B0606020202030204" pitchFamily="34" charset="0"/>
              </a:rPr>
              <a:t>cualidades técnicas y propuestas de ambos aparatos de Ángela RuÍz </a:t>
            </a:r>
            <a:r>
              <a:rPr lang="es-ES" sz="5100" dirty="0" smtClean="0">
                <a:latin typeface="Arial Narrow" panose="020B0606020202030204" pitchFamily="34" charset="0"/>
              </a:rPr>
              <a:t> Robles </a:t>
            </a:r>
            <a:r>
              <a:rPr lang="es-ES" sz="5100" dirty="0">
                <a:latin typeface="Arial Narrow" panose="020B0606020202030204" pitchFamily="34" charset="0"/>
              </a:rPr>
              <a:t>eran: tintas luminiscentes, aumento e iluminación del texto, sistema de “hipertexto” </a:t>
            </a:r>
            <a:r>
              <a:rPr lang="es-ES" sz="5100" dirty="0" smtClean="0">
                <a:latin typeface="Arial Narrow" panose="020B0606020202030204" pitchFamily="34" charset="0"/>
              </a:rPr>
              <a:t>con </a:t>
            </a:r>
            <a:r>
              <a:rPr lang="es-ES" sz="5100" dirty="0">
                <a:latin typeface="Arial Narrow" panose="020B0606020202030204" pitchFamily="34" charset="0"/>
              </a:rPr>
              <a:t>materiales diversos integrados, reproducción de </a:t>
            </a:r>
            <a:r>
              <a:rPr lang="es-ES" sz="5100" dirty="0" smtClean="0">
                <a:latin typeface="Arial Narrow" panose="020B0606020202030204" pitchFamily="34" charset="0"/>
              </a:rPr>
              <a:t>sonidos</a:t>
            </a:r>
            <a:r>
              <a:rPr lang="es-ES" sz="5100" dirty="0">
                <a:latin typeface="Arial Narrow" panose="020B0606020202030204" pitchFamily="34" charset="0"/>
              </a:rPr>
              <a:t>. Con Robles, que  </a:t>
            </a:r>
            <a:r>
              <a:rPr lang="es-ES" sz="5100" dirty="0" smtClean="0">
                <a:latin typeface="Arial Narrow" panose="020B0606020202030204" pitchFamily="34" charset="0"/>
              </a:rPr>
              <a:t>estaba orientada </a:t>
            </a:r>
            <a:r>
              <a:rPr lang="es-ES" sz="5100" dirty="0">
                <a:latin typeface="Arial Narrow" panose="020B0606020202030204" pitchFamily="34" charset="0"/>
              </a:rPr>
              <a:t>a un modelo de enseñanza </a:t>
            </a:r>
            <a:r>
              <a:rPr lang="es-ES" sz="5100" dirty="0" smtClean="0">
                <a:latin typeface="Arial Narrow" panose="020B0606020202030204" pitchFamily="34" charset="0"/>
              </a:rPr>
              <a:t>inclusivo, ya </a:t>
            </a:r>
            <a:r>
              <a:rPr lang="es-ES" sz="5100" dirty="0">
                <a:latin typeface="Arial Narrow" panose="020B0606020202030204" pitchFamily="34" charset="0"/>
              </a:rPr>
              <a:t>tenemos </a:t>
            </a:r>
            <a:r>
              <a:rPr lang="es-ES" sz="5100" dirty="0" smtClean="0">
                <a:latin typeface="Arial Narrow" panose="020B0606020202030204" pitchFamily="34" charset="0"/>
              </a:rPr>
              <a:t>la </a:t>
            </a:r>
            <a:r>
              <a:rPr lang="es-ES" sz="5100" dirty="0">
                <a:latin typeface="Arial Narrow" panose="020B0606020202030204" pitchFamily="34" charset="0"/>
              </a:rPr>
              <a:t>idea de permitir a lectores con dificultades visuales acceder a contenidos textuales de </a:t>
            </a:r>
            <a:r>
              <a:rPr lang="es-ES" sz="5100" dirty="0" smtClean="0">
                <a:latin typeface="Arial Narrow" panose="020B0606020202030204" pitchFamily="34" charset="0"/>
              </a:rPr>
              <a:t>forma alternativa.</a:t>
            </a:r>
          </a:p>
          <a:p>
            <a:pPr algn="just"/>
            <a:endParaRPr lang="es-ES" sz="2800" dirty="0">
              <a:latin typeface="Arial Narrow" panose="020B0606020202030204" pitchFamily="34" charset="0"/>
            </a:endParaRPr>
          </a:p>
          <a:p>
            <a:pPr algn="just"/>
            <a:r>
              <a:rPr lang="es-ES" sz="5100" dirty="0" smtClean="0">
                <a:latin typeface="Arial Narrow" panose="020B0606020202030204" pitchFamily="34" charset="0"/>
              </a:rPr>
              <a:t>Según </a:t>
            </a:r>
            <a:r>
              <a:rPr lang="es-ES" sz="5100" dirty="0">
                <a:latin typeface="Arial Narrow" panose="020B0606020202030204" pitchFamily="34" charset="0"/>
              </a:rPr>
              <a:t>una investigación realizada por Francisco López Peinado durante su TFM en </a:t>
            </a:r>
            <a:r>
              <a:rPr lang="es-ES" sz="5100" dirty="0" smtClean="0">
                <a:latin typeface="Arial Narrow" panose="020B0606020202030204" pitchFamily="34" charset="0"/>
              </a:rPr>
              <a:t>2020 (Universidad </a:t>
            </a:r>
            <a:r>
              <a:rPr lang="es-ES" sz="5100" dirty="0">
                <a:latin typeface="Arial Narrow" panose="020B0606020202030204" pitchFamily="34" charset="0"/>
              </a:rPr>
              <a:t>de </a:t>
            </a:r>
            <a:r>
              <a:rPr lang="es-ES" sz="5100" dirty="0" smtClean="0">
                <a:latin typeface="Arial Narrow" panose="020B0606020202030204" pitchFamily="34" charset="0"/>
              </a:rPr>
              <a:t>Murcia), el </a:t>
            </a:r>
            <a:r>
              <a:rPr lang="es-ES" sz="5100" dirty="0">
                <a:latin typeface="Arial Narrow" panose="020B0606020202030204" pitchFamily="34" charset="0"/>
              </a:rPr>
              <a:t>uso del “Chromebook” </a:t>
            </a:r>
            <a:r>
              <a:rPr lang="es-ES" sz="5100" dirty="0" smtClean="0">
                <a:latin typeface="Arial Narrow" panose="020B0606020202030204" pitchFamily="34" charset="0"/>
              </a:rPr>
              <a:t>facilitó </a:t>
            </a:r>
            <a:r>
              <a:rPr lang="es-ES" sz="5100" dirty="0">
                <a:latin typeface="Arial Narrow" panose="020B0606020202030204" pitchFamily="34" charset="0"/>
              </a:rPr>
              <a:t>el trabajo escolar en los meses de </a:t>
            </a:r>
            <a:r>
              <a:rPr lang="es-ES" sz="5100" dirty="0" smtClean="0">
                <a:latin typeface="Arial Narrow" panose="020B0606020202030204" pitchFamily="34" charset="0"/>
              </a:rPr>
              <a:t>confinamiento y permitió </a:t>
            </a:r>
            <a:r>
              <a:rPr lang="es-ES" sz="5100" dirty="0">
                <a:latin typeface="Arial Narrow" panose="020B0606020202030204" pitchFamily="34" charset="0"/>
              </a:rPr>
              <a:t>una </a:t>
            </a:r>
            <a:r>
              <a:rPr lang="es-ES" sz="5100" dirty="0" smtClean="0">
                <a:latin typeface="Arial Narrow" panose="020B0606020202030204" pitchFamily="34" charset="0"/>
              </a:rPr>
              <a:t>mayor </a:t>
            </a:r>
            <a:r>
              <a:rPr lang="es-ES" sz="5100" dirty="0">
                <a:latin typeface="Arial Narrow" panose="020B0606020202030204" pitchFamily="34" charset="0"/>
              </a:rPr>
              <a:t>individualización e interacción en la </a:t>
            </a:r>
            <a:r>
              <a:rPr lang="es-ES" sz="5100" dirty="0" smtClean="0">
                <a:latin typeface="Arial Narrow" panose="020B0606020202030204" pitchFamily="34" charset="0"/>
              </a:rPr>
              <a:t>enseñanza. </a:t>
            </a:r>
            <a:endParaRPr lang="it-IT" sz="51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49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latin typeface="Arial Narrow" panose="020B0606020202030204" pitchFamily="34" charset="0"/>
              </a:rPr>
              <a:t>Que leer ya no sea un privilegio: más allá de la barrera de la discapacidad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06880" y="2133599"/>
            <a:ext cx="9797732" cy="4458789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>
                <a:latin typeface="Arial Narrow" panose="020B0606020202030204" pitchFamily="34" charset="0"/>
              </a:rPr>
              <a:t>Era el año 2005 cuando, en </a:t>
            </a:r>
            <a:r>
              <a:rPr lang="es-ES" sz="2800" dirty="0" smtClean="0">
                <a:latin typeface="Arial Narrow" panose="020B0606020202030204" pitchFamily="34" charset="0"/>
              </a:rPr>
              <a:t>un editorial </a:t>
            </a:r>
            <a:r>
              <a:rPr lang="es-ES" sz="2800" dirty="0">
                <a:latin typeface="Arial Narrow" panose="020B0606020202030204" pitchFamily="34" charset="0"/>
              </a:rPr>
              <a:t>de la revista </a:t>
            </a:r>
            <a:r>
              <a:rPr lang="es-ES" sz="2800" i="1" dirty="0">
                <a:latin typeface="Arial Narrow" panose="020B0606020202030204" pitchFamily="34" charset="0"/>
              </a:rPr>
              <a:t>Integración</a:t>
            </a:r>
            <a:r>
              <a:rPr lang="es-ES" sz="2800" dirty="0">
                <a:latin typeface="Arial Narrow" panose="020B0606020202030204" pitchFamily="34" charset="0"/>
              </a:rPr>
              <a:t>, </a:t>
            </a:r>
            <a:r>
              <a:rPr lang="es-ES" sz="2800" dirty="0" smtClean="0">
                <a:latin typeface="Arial Narrow" panose="020B0606020202030204" pitchFamily="34" charset="0"/>
              </a:rPr>
              <a:t>se </a:t>
            </a:r>
            <a:r>
              <a:rPr lang="es-ES" sz="2800" dirty="0">
                <a:latin typeface="Arial Narrow" panose="020B0606020202030204" pitchFamily="34" charset="0"/>
              </a:rPr>
              <a:t>llamó la atención sobre el problema de la inclusión digital en la escuela, considerado </a:t>
            </a:r>
            <a:r>
              <a:rPr lang="es-ES" sz="2800" dirty="0" smtClean="0">
                <a:latin typeface="Arial Narrow" panose="020B0606020202030204" pitchFamily="34" charset="0"/>
              </a:rPr>
              <a:t>como </a:t>
            </a:r>
            <a:r>
              <a:rPr lang="es-ES" sz="2800" dirty="0">
                <a:latin typeface="Arial Narrow" panose="020B0606020202030204" pitchFamily="34" charset="0"/>
              </a:rPr>
              <a:t>“un reto para la comunidad educativa”. La pregunta planteada en ese artículo era </a:t>
            </a:r>
            <a:r>
              <a:rPr lang="es-ES" sz="2800" dirty="0" smtClean="0">
                <a:latin typeface="Arial Narrow" panose="020B0606020202030204" pitchFamily="34" charset="0"/>
              </a:rPr>
              <a:t>sobre </a:t>
            </a:r>
            <a:r>
              <a:rPr lang="es-ES" sz="2800" dirty="0">
                <a:latin typeface="Arial Narrow" panose="020B0606020202030204" pitchFamily="34" charset="0"/>
              </a:rPr>
              <a:t>la capacidad de la comunidad educativa de tratar eficazmente las necesidades </a:t>
            </a:r>
            <a:r>
              <a:rPr lang="es-ES" sz="2800" dirty="0" smtClean="0">
                <a:latin typeface="Arial Narrow" panose="020B0606020202030204" pitchFamily="34" charset="0"/>
              </a:rPr>
              <a:t>específicas </a:t>
            </a:r>
            <a:r>
              <a:rPr lang="es-ES" sz="2800" dirty="0">
                <a:latin typeface="Arial Narrow" panose="020B0606020202030204" pitchFamily="34" charset="0"/>
              </a:rPr>
              <a:t>de los alumnos con </a:t>
            </a:r>
            <a:r>
              <a:rPr lang="es-ES" sz="2800" dirty="0" smtClean="0">
                <a:latin typeface="Arial Narrow" panose="020B0606020202030204" pitchFamily="34" charset="0"/>
              </a:rPr>
              <a:t>discapacidad.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sz="2800" dirty="0" smtClean="0">
                <a:latin typeface="Arial Narrow" panose="020B0606020202030204" pitchFamily="34" charset="0"/>
              </a:rPr>
              <a:t>En otro editorial, en 2007</a:t>
            </a:r>
            <a:r>
              <a:rPr lang="es-ES" sz="2800" dirty="0">
                <a:latin typeface="Arial Narrow" panose="020B0606020202030204" pitchFamily="34" charset="0"/>
              </a:rPr>
              <a:t>, la revista </a:t>
            </a:r>
            <a:r>
              <a:rPr lang="es-ES" sz="2800" i="1" dirty="0">
                <a:latin typeface="Arial Narrow" panose="020B0606020202030204" pitchFamily="34" charset="0"/>
              </a:rPr>
              <a:t>Integración</a:t>
            </a:r>
            <a:r>
              <a:rPr lang="es-ES" sz="2800" dirty="0">
                <a:latin typeface="Arial Narrow" panose="020B0606020202030204" pitchFamily="34" charset="0"/>
              </a:rPr>
              <a:t> subrayaba </a:t>
            </a:r>
            <a:r>
              <a:rPr lang="es-ES" sz="2800" dirty="0" smtClean="0">
                <a:latin typeface="Arial Narrow" panose="020B0606020202030204" pitchFamily="34" charset="0"/>
              </a:rPr>
              <a:t>que “las </a:t>
            </a:r>
            <a:r>
              <a:rPr lang="es-ES" sz="2800" dirty="0">
                <a:latin typeface="Arial Narrow" panose="020B0606020202030204" pitchFamily="34" charset="0"/>
              </a:rPr>
              <a:t>alternativas pedagógicas que hoy se </a:t>
            </a:r>
            <a:r>
              <a:rPr lang="es-ES" sz="2800" dirty="0" smtClean="0">
                <a:latin typeface="Arial Narrow" panose="020B0606020202030204" pitchFamily="34" charset="0"/>
              </a:rPr>
              <a:t>plantean </a:t>
            </a:r>
            <a:r>
              <a:rPr lang="es-ES" sz="2800" dirty="0">
                <a:latin typeface="Arial Narrow" panose="020B0606020202030204" pitchFamily="34" charset="0"/>
              </a:rPr>
              <a:t>resaltan la colaboración</a:t>
            </a:r>
            <a:r>
              <a:rPr lang="es-ES" sz="2800" dirty="0" smtClean="0">
                <a:latin typeface="Arial Narrow" panose="020B0606020202030204" pitchFamily="34" charset="0"/>
              </a:rPr>
              <a:t>”, </a:t>
            </a:r>
            <a:r>
              <a:rPr lang="es-ES" sz="2800" dirty="0">
                <a:latin typeface="Arial Narrow" panose="020B0606020202030204" pitchFamily="34" charset="0"/>
              </a:rPr>
              <a:t>destacando la </a:t>
            </a:r>
            <a:r>
              <a:rPr lang="es-ES" sz="2800" dirty="0" smtClean="0">
                <a:latin typeface="Arial Narrow" panose="020B0606020202030204" pitchFamily="34" charset="0"/>
              </a:rPr>
              <a:t>importancia </a:t>
            </a:r>
            <a:r>
              <a:rPr lang="es-ES" sz="2800" dirty="0">
                <a:latin typeface="Arial Narrow" panose="020B0606020202030204" pitchFamily="34" charset="0"/>
              </a:rPr>
              <a:t>de enfocarse en la percepción multisensorial y la trasmisión de conocimientos </a:t>
            </a:r>
            <a:r>
              <a:rPr lang="es-ES" sz="2800" dirty="0" smtClean="0">
                <a:latin typeface="Arial Narrow" panose="020B0606020202030204" pitchFamily="34" charset="0"/>
              </a:rPr>
              <a:t>sobre </a:t>
            </a:r>
            <a:r>
              <a:rPr lang="es-ES" sz="2800" dirty="0">
                <a:latin typeface="Arial Narrow" panose="020B0606020202030204" pitchFamily="34" charset="0"/>
              </a:rPr>
              <a:t>la discapacidad </a:t>
            </a:r>
            <a:r>
              <a:rPr lang="es-ES" sz="2800" dirty="0" smtClean="0">
                <a:latin typeface="Arial Narrow" panose="020B0606020202030204" pitchFamily="34" charset="0"/>
              </a:rPr>
              <a:t>visual.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58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44880" y="24093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Arial Narrow" panose="020B0606020202030204" pitchFamily="34" charset="0"/>
              </a:rPr>
              <a:t>U</a:t>
            </a:r>
            <a:r>
              <a:rPr lang="it-IT" dirty="0" smtClean="0">
                <a:latin typeface="Arial Narrow" panose="020B0606020202030204" pitchFamily="34" charset="0"/>
              </a:rPr>
              <a:t>na </a:t>
            </a:r>
            <a:r>
              <a:rPr lang="it-IT" dirty="0">
                <a:latin typeface="Arial Narrow" panose="020B0606020202030204" pitchFamily="34" charset="0"/>
              </a:rPr>
              <a:t>tarea</a:t>
            </a:r>
            <a:r>
              <a:rPr lang="it-IT" dirty="0">
                <a:latin typeface="Arial Narrow" panose="020B0606020202030204" pitchFamily="34" charset="0"/>
              </a:rPr>
              <a:t> </a:t>
            </a:r>
            <a:r>
              <a:rPr lang="it-IT" dirty="0" smtClean="0">
                <a:latin typeface="Arial Narrow" panose="020B0606020202030204" pitchFamily="34" charset="0"/>
              </a:rPr>
              <a:t>difícil</a:t>
            </a:r>
            <a:r>
              <a:rPr lang="it-IT" dirty="0">
                <a:latin typeface="Arial Narrow" panose="020B0606020202030204" pitchFamily="34" charset="0"/>
              </a:rPr>
              <a:t>: </a:t>
            </a:r>
            <a:r>
              <a:rPr lang="it-IT" dirty="0">
                <a:latin typeface="Arial Narrow" panose="020B0606020202030204" pitchFamily="34" charset="0"/>
              </a:rPr>
              <a:t>atender</a:t>
            </a:r>
            <a:r>
              <a:rPr lang="it-IT" dirty="0">
                <a:latin typeface="Arial Narrow" panose="020B0606020202030204" pitchFamily="34" charset="0"/>
              </a:rPr>
              <a:t> de forma no </a:t>
            </a:r>
            <a:r>
              <a:rPr lang="it-IT" dirty="0">
                <a:latin typeface="Arial Narrow" panose="020B0606020202030204" pitchFamily="34" charset="0"/>
              </a:rPr>
              <a:t>presencial</a:t>
            </a:r>
            <a:r>
              <a:rPr lang="it-IT" dirty="0">
                <a:latin typeface="Arial Narrow" panose="020B0606020202030204" pitchFamily="34" charset="0"/>
              </a:rPr>
              <a:t> al </a:t>
            </a:r>
            <a:r>
              <a:rPr lang="it-IT" dirty="0">
                <a:latin typeface="Arial Narrow" panose="020B0606020202030204" pitchFamily="34" charset="0"/>
              </a:rPr>
              <a:t>alumnado</a:t>
            </a:r>
            <a:r>
              <a:rPr lang="it-IT" dirty="0">
                <a:latin typeface="Arial Narrow" panose="020B0606020202030204" pitchFamily="34" charset="0"/>
              </a:rPr>
              <a:t> </a:t>
            </a:r>
            <a:r>
              <a:rPr lang="it-IT" dirty="0" smtClean="0">
                <a:latin typeface="Arial Narrow" panose="020B0606020202030204" pitchFamily="34" charset="0"/>
              </a:rPr>
              <a:t>con </a:t>
            </a:r>
            <a:r>
              <a:rPr lang="it-IT" dirty="0">
                <a:latin typeface="Arial Narrow" panose="020B0606020202030204" pitchFamily="34" charset="0"/>
              </a:rPr>
              <a:t>problemas</a:t>
            </a:r>
            <a:r>
              <a:rPr lang="it-IT" dirty="0">
                <a:latin typeface="Arial Narrow" panose="020B0606020202030204" pitchFamily="34" charset="0"/>
              </a:rPr>
              <a:t> </a:t>
            </a:r>
            <a:r>
              <a:rPr lang="it-IT" dirty="0">
                <a:latin typeface="Arial Narrow" panose="020B0606020202030204" pitchFamily="34" charset="0"/>
              </a:rPr>
              <a:t>graves</a:t>
            </a:r>
            <a:r>
              <a:rPr lang="it-IT" dirty="0">
                <a:latin typeface="Arial Narrow" panose="020B0606020202030204" pitchFamily="34" charset="0"/>
              </a:rPr>
              <a:t> de </a:t>
            </a:r>
            <a:r>
              <a:rPr lang="it-IT" dirty="0">
                <a:latin typeface="Arial Narrow" panose="020B0606020202030204" pitchFamily="34" charset="0"/>
              </a:rPr>
              <a:t>visión</a:t>
            </a:r>
            <a:endParaRPr lang="it-IT" dirty="0">
              <a:latin typeface="Arial Narrow" panose="020B0606020202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4400" y="1619794"/>
            <a:ext cx="11016343" cy="3777622"/>
          </a:xfrm>
        </p:spPr>
        <p:txBody>
          <a:bodyPr>
            <a:noAutofit/>
          </a:bodyPr>
          <a:lstStyle/>
          <a:p>
            <a:pPr algn="just"/>
            <a:r>
              <a:rPr lang="es-ES" sz="2800" dirty="0" smtClean="0">
                <a:latin typeface="Arial Narrow" panose="020B0606020202030204" pitchFamily="34" charset="0"/>
              </a:rPr>
              <a:t>En </a:t>
            </a:r>
            <a:r>
              <a:rPr lang="es-ES" sz="2800" dirty="0">
                <a:latin typeface="Arial Narrow" panose="020B0606020202030204" pitchFamily="34" charset="0"/>
              </a:rPr>
              <a:t>un </a:t>
            </a:r>
            <a:r>
              <a:rPr lang="es-ES" sz="2800" dirty="0" smtClean="0">
                <a:latin typeface="Arial Narrow" panose="020B0606020202030204" pitchFamily="34" charset="0"/>
              </a:rPr>
              <a:t>artículo </a:t>
            </a:r>
            <a:r>
              <a:rPr lang="es-ES" sz="2800" dirty="0">
                <a:latin typeface="Arial Narrow" panose="020B0606020202030204" pitchFamily="34" charset="0"/>
              </a:rPr>
              <a:t>publicado en </a:t>
            </a:r>
            <a:r>
              <a:rPr lang="es-ES" sz="2800" dirty="0" smtClean="0">
                <a:latin typeface="Arial Narrow" panose="020B0606020202030204" pitchFamily="34" charset="0"/>
              </a:rPr>
              <a:t>2021 </a:t>
            </a:r>
            <a:r>
              <a:rPr lang="es-ES" sz="2800" dirty="0">
                <a:latin typeface="Arial Narrow" panose="020B0606020202030204" pitchFamily="34" charset="0"/>
              </a:rPr>
              <a:t>por </a:t>
            </a:r>
            <a:r>
              <a:rPr lang="es-ES" sz="2800" i="1" dirty="0">
                <a:latin typeface="Arial Narrow" panose="020B0606020202030204" pitchFamily="34" charset="0"/>
              </a:rPr>
              <a:t>Red Visual</a:t>
            </a:r>
            <a:r>
              <a:rPr lang="es-ES" sz="2800" dirty="0">
                <a:latin typeface="Arial Narrow" panose="020B0606020202030204" pitchFamily="34" charset="0"/>
              </a:rPr>
              <a:t>, revista especializada en discapacidad visual, se explicaba el desafío </a:t>
            </a:r>
            <a:r>
              <a:rPr lang="es-ES" sz="2800" dirty="0" smtClean="0">
                <a:latin typeface="Arial Narrow" panose="020B0606020202030204" pitchFamily="34" charset="0"/>
              </a:rPr>
              <a:t>que conllevó la pandemia para docentes </a:t>
            </a:r>
            <a:r>
              <a:rPr lang="es-ES" sz="2800" dirty="0">
                <a:latin typeface="Arial Narrow" panose="020B0606020202030204" pitchFamily="34" charset="0"/>
              </a:rPr>
              <a:t>y </a:t>
            </a:r>
            <a:r>
              <a:rPr lang="es-ES" sz="2800" dirty="0" smtClean="0">
                <a:latin typeface="Arial Narrow" panose="020B0606020202030204" pitchFamily="34" charset="0"/>
              </a:rPr>
              <a:t>profesionales de un equipo educativo </a:t>
            </a:r>
            <a:r>
              <a:rPr lang="es-ES" sz="2800" dirty="0">
                <a:latin typeface="Arial Narrow" panose="020B0606020202030204" pitchFamily="34" charset="0"/>
              </a:rPr>
              <a:t>de a</a:t>
            </a:r>
            <a:r>
              <a:rPr lang="es-ES" sz="2800" dirty="0" smtClean="0">
                <a:latin typeface="Arial Narrow" panose="020B0606020202030204" pitchFamily="34" charset="0"/>
              </a:rPr>
              <a:t>tención </a:t>
            </a:r>
            <a:r>
              <a:rPr lang="es-ES" sz="2800" dirty="0">
                <a:latin typeface="Arial Narrow" panose="020B0606020202030204" pitchFamily="34" charset="0"/>
              </a:rPr>
              <a:t>al </a:t>
            </a:r>
            <a:r>
              <a:rPr lang="es-ES" sz="2800" dirty="0" smtClean="0">
                <a:latin typeface="Arial Narrow" panose="020B0606020202030204" pitchFamily="34" charset="0"/>
              </a:rPr>
              <a:t>alumnado </a:t>
            </a:r>
            <a:r>
              <a:rPr lang="es-ES" sz="2800" dirty="0">
                <a:latin typeface="Arial Narrow" panose="020B0606020202030204" pitchFamily="34" charset="0"/>
              </a:rPr>
              <a:t>con </a:t>
            </a:r>
            <a:r>
              <a:rPr lang="es-ES" sz="2800" dirty="0" smtClean="0">
                <a:latin typeface="Arial Narrow" panose="020B0606020202030204" pitchFamily="34" charset="0"/>
              </a:rPr>
              <a:t>discapacidad </a:t>
            </a:r>
            <a:r>
              <a:rPr lang="es-ES" sz="2800" dirty="0">
                <a:latin typeface="Arial Narrow" panose="020B0606020202030204" pitchFamily="34" charset="0"/>
              </a:rPr>
              <a:t>v</a:t>
            </a:r>
            <a:r>
              <a:rPr lang="es-ES" sz="2800" dirty="0" smtClean="0">
                <a:latin typeface="Arial Narrow" panose="020B0606020202030204" pitchFamily="34" charset="0"/>
              </a:rPr>
              <a:t>isual. </a:t>
            </a:r>
            <a:r>
              <a:rPr lang="es-ES" sz="2800" dirty="0">
                <a:latin typeface="Arial Narrow" panose="020B0606020202030204" pitchFamily="34" charset="0"/>
              </a:rPr>
              <a:t>Había que solucionar una tarea </a:t>
            </a:r>
            <a:r>
              <a:rPr lang="es-ES" sz="2800" dirty="0" smtClean="0">
                <a:latin typeface="Arial Narrow" panose="020B0606020202030204" pitchFamily="34" charset="0"/>
              </a:rPr>
              <a:t>muy </a:t>
            </a:r>
            <a:r>
              <a:rPr lang="es-ES" sz="2800" dirty="0">
                <a:latin typeface="Arial Narrow" panose="020B0606020202030204" pitchFamily="34" charset="0"/>
              </a:rPr>
              <a:t>difícil: atender de forma no presencial al alumnado ciego o con problemas graves de </a:t>
            </a:r>
            <a:r>
              <a:rPr lang="es-ES" sz="2800" dirty="0" smtClean="0">
                <a:latin typeface="Arial Narrow" panose="020B0606020202030204" pitchFamily="34" charset="0"/>
              </a:rPr>
              <a:t>visión</a:t>
            </a:r>
            <a:r>
              <a:rPr lang="es-ES" sz="2800" dirty="0">
                <a:latin typeface="Arial Narrow" panose="020B0606020202030204" pitchFamily="34" charset="0"/>
              </a:rPr>
              <a:t>. Al principio se intentó usar las herramientas tecnológicas y tiflotecnológicas ya </a:t>
            </a:r>
            <a:r>
              <a:rPr lang="es-ES" sz="2800" dirty="0" smtClean="0">
                <a:latin typeface="Arial Narrow" panose="020B0606020202030204" pitchFamily="34" charset="0"/>
              </a:rPr>
              <a:t>disponibles</a:t>
            </a:r>
            <a:r>
              <a:rPr lang="es-ES" sz="2800" dirty="0">
                <a:latin typeface="Arial Narrow" panose="020B0606020202030204" pitchFamily="34" charset="0"/>
              </a:rPr>
              <a:t>; quedaba muy claro que el nuevo contexto resultante de la pandemia </a:t>
            </a:r>
            <a:r>
              <a:rPr lang="es-ES" sz="2800" dirty="0" smtClean="0">
                <a:latin typeface="Arial Narrow" panose="020B0606020202030204" pitchFamily="34" charset="0"/>
              </a:rPr>
              <a:t>necesitaba </a:t>
            </a:r>
            <a:r>
              <a:rPr lang="es-ES" sz="2800" dirty="0">
                <a:latin typeface="Arial Narrow" panose="020B0606020202030204" pitchFamily="34" charset="0"/>
              </a:rPr>
              <a:t>estrategias específicamente adaptadas a la enseñanza a distancia. El artículo </a:t>
            </a:r>
            <a:r>
              <a:rPr lang="es-ES" sz="2800" dirty="0" smtClean="0">
                <a:latin typeface="Arial Narrow" panose="020B0606020202030204" pitchFamily="34" charset="0"/>
              </a:rPr>
              <a:t>explicaba </a:t>
            </a:r>
            <a:r>
              <a:rPr lang="es-ES" sz="2800" dirty="0">
                <a:latin typeface="Arial Narrow" panose="020B0606020202030204" pitchFamily="34" charset="0"/>
              </a:rPr>
              <a:t>también que, a través de una buena preparación para el uso de herramientas </a:t>
            </a:r>
            <a:r>
              <a:rPr lang="es-ES" sz="2800" dirty="0" smtClean="0">
                <a:latin typeface="Arial Narrow" panose="020B0606020202030204" pitchFamily="34" charset="0"/>
              </a:rPr>
              <a:t>digitales</a:t>
            </a:r>
            <a:r>
              <a:rPr lang="es-ES" sz="2800" dirty="0">
                <a:latin typeface="Arial Narrow" panose="020B0606020202030204" pitchFamily="34" charset="0"/>
              </a:rPr>
              <a:t>, los alumnos con discapacidad visual pudieron seguir las clases </a:t>
            </a:r>
            <a:r>
              <a:rPr lang="es-ES" sz="2800" dirty="0" smtClean="0">
                <a:latin typeface="Arial Narrow" panose="020B0606020202030204" pitchFamily="34" charset="0"/>
              </a:rPr>
              <a:t>online convirtiéndose </a:t>
            </a:r>
            <a:r>
              <a:rPr lang="es-ES" sz="2800" dirty="0">
                <a:latin typeface="Arial Narrow" panose="020B0606020202030204" pitchFamily="34" charset="0"/>
              </a:rPr>
              <a:t>además en estudiantes más </a:t>
            </a:r>
            <a:r>
              <a:rPr lang="es-ES" sz="2800" dirty="0" smtClean="0">
                <a:latin typeface="Arial Narrow" panose="020B0606020202030204" pitchFamily="34" charset="0"/>
              </a:rPr>
              <a:t>autónomos.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17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97130" y="136430"/>
            <a:ext cx="8911687" cy="1280890"/>
          </a:xfrm>
        </p:spPr>
        <p:txBody>
          <a:bodyPr/>
          <a:lstStyle/>
          <a:p>
            <a:pPr algn="ctr"/>
            <a:r>
              <a:rPr lang="es-ES" dirty="0" smtClean="0">
                <a:latin typeface="Arial Narrow" panose="020B0606020202030204" pitchFamily="34" charset="0"/>
              </a:rPr>
              <a:t>Robles: una pionera española en </a:t>
            </a:r>
            <a:r>
              <a:rPr lang="es-ES" dirty="0">
                <a:latin typeface="Arial Narrow" panose="020B0606020202030204" pitchFamily="34" charset="0"/>
              </a:rPr>
              <a:t>el campo tecnológico y pedagógico</a:t>
            </a:r>
            <a:endParaRPr lang="it-IT" dirty="0">
              <a:latin typeface="Arial Narrow" panose="020B060602020203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82" y="2323012"/>
            <a:ext cx="5667375" cy="3778250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sellaDiTesto 4"/>
          <p:cNvSpPr txBox="1"/>
          <p:nvPr/>
        </p:nvSpPr>
        <p:spPr>
          <a:xfrm>
            <a:off x="6647179" y="1417320"/>
            <a:ext cx="5335815" cy="526297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latin typeface="Arial Narrow" panose="020B0606020202030204" pitchFamily="34" charset="0"/>
              </a:rPr>
              <a:t>Homenaje </a:t>
            </a:r>
            <a:r>
              <a:rPr lang="es-ES" sz="2800" dirty="0">
                <a:latin typeface="Arial Narrow" panose="020B0606020202030204" pitchFamily="34" charset="0"/>
              </a:rPr>
              <a:t>a </a:t>
            </a:r>
            <a:r>
              <a:rPr lang="es-ES" sz="2800" dirty="0" smtClean="0">
                <a:latin typeface="Arial Narrow" panose="020B0606020202030204" pitchFamily="34" charset="0"/>
              </a:rPr>
              <a:t>Robles </a:t>
            </a:r>
            <a:r>
              <a:rPr lang="es-ES" sz="2800" dirty="0">
                <a:latin typeface="Arial Narrow" panose="020B0606020202030204" pitchFamily="34" charset="0"/>
              </a:rPr>
              <a:t>por parte de un grupo de estudiantes que </a:t>
            </a:r>
            <a:r>
              <a:rPr lang="es-ES" sz="2800" dirty="0" smtClean="0">
                <a:latin typeface="Arial Narrow" panose="020B0606020202030204" pitchFamily="34" charset="0"/>
              </a:rPr>
              <a:t>visitaron </a:t>
            </a:r>
            <a:r>
              <a:rPr lang="es-ES" sz="2800" dirty="0">
                <a:latin typeface="Arial Narrow" panose="020B0606020202030204" pitchFamily="34" charset="0"/>
              </a:rPr>
              <a:t>el </a:t>
            </a:r>
            <a:r>
              <a:rPr lang="es-ES" sz="2800" dirty="0" smtClean="0">
                <a:latin typeface="Arial Narrow" panose="020B0606020202030204" pitchFamily="34" charset="0"/>
              </a:rPr>
              <a:t>museo Muncyt. </a:t>
            </a:r>
            <a:r>
              <a:rPr lang="es-ES" sz="2800" dirty="0">
                <a:latin typeface="Arial Narrow" panose="020B0606020202030204" pitchFamily="34" charset="0"/>
              </a:rPr>
              <a:t>Esta maestra e inventora fue una pionera en campo tecnológico y pedagógico: sentó las bases </a:t>
            </a:r>
            <a:r>
              <a:rPr lang="es-ES" sz="2800" dirty="0" smtClean="0">
                <a:latin typeface="Arial Narrow" panose="020B0606020202030204" pitchFamily="34" charset="0"/>
              </a:rPr>
              <a:t>teóricas para </a:t>
            </a:r>
            <a:r>
              <a:rPr lang="es-ES" sz="2800" dirty="0">
                <a:latin typeface="Arial Narrow" panose="020B0606020202030204" pitchFamily="34" charset="0"/>
              </a:rPr>
              <a:t>el nacimiento </a:t>
            </a:r>
            <a:r>
              <a:rPr lang="es-ES" sz="2800" dirty="0" smtClean="0">
                <a:latin typeface="Arial Narrow" panose="020B0606020202030204" pitchFamily="34" charset="0"/>
              </a:rPr>
              <a:t>del moderno ebook pero también </a:t>
            </a:r>
            <a:r>
              <a:rPr lang="es-ES" sz="2800" dirty="0">
                <a:latin typeface="Arial Narrow" panose="020B0606020202030204" pitchFamily="34" charset="0"/>
              </a:rPr>
              <a:t>para una enseñanza inclusiva y </a:t>
            </a:r>
            <a:r>
              <a:rPr lang="es-ES" sz="2800" dirty="0" smtClean="0">
                <a:latin typeface="Arial Narrow" panose="020B0606020202030204" pitchFamily="34" charset="0"/>
              </a:rPr>
              <a:t>accesible. Los informes del sector editorial más recientes confirman que el libro </a:t>
            </a:r>
            <a:r>
              <a:rPr lang="es-ES" sz="2800" dirty="0">
                <a:latin typeface="Arial Narrow" panose="020B0606020202030204" pitchFamily="34" charset="0"/>
              </a:rPr>
              <a:t>digital tiene </a:t>
            </a:r>
            <a:r>
              <a:rPr lang="es-ES" sz="2800" dirty="0" smtClean="0">
                <a:latin typeface="Arial Narrow" panose="020B0606020202030204" pitchFamily="34" charset="0"/>
              </a:rPr>
              <a:t>perspectivas </a:t>
            </a:r>
            <a:r>
              <a:rPr lang="es-ES" sz="2800" dirty="0">
                <a:latin typeface="Arial Narrow" panose="020B0606020202030204" pitchFamily="34" charset="0"/>
              </a:rPr>
              <a:t>de </a:t>
            </a:r>
            <a:r>
              <a:rPr lang="es-ES" sz="2800" dirty="0" smtClean="0">
                <a:latin typeface="Arial Narrow" panose="020B0606020202030204" pitchFamily="34" charset="0"/>
              </a:rPr>
              <a:t>crecimiento muy interesantes en el mercado global.</a:t>
            </a:r>
            <a:endParaRPr lang="it-IT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16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89463" y="223516"/>
            <a:ext cx="1024128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latin typeface="Arial Narrow" panose="020B0606020202030204" pitchFamily="34" charset="0"/>
              </a:rPr>
              <a:t>“Se viene a este mundo no sólo a vivir nuestra vida lo más </a:t>
            </a:r>
            <a:r>
              <a:rPr lang="es-ES" dirty="0" smtClean="0">
                <a:latin typeface="Arial Narrow" panose="020B0606020202030204" pitchFamily="34" charset="0"/>
              </a:rPr>
              <a:t>cómodo </a:t>
            </a:r>
            <a:r>
              <a:rPr lang="es-ES" dirty="0">
                <a:latin typeface="Arial Narrow" panose="020B0606020202030204" pitchFamily="34" charset="0"/>
              </a:rPr>
              <a:t>y mejor, sino a preocuparse de los demás para que puedan beneficiarse de algo </a:t>
            </a:r>
            <a:r>
              <a:rPr lang="es-ES" dirty="0" smtClean="0">
                <a:latin typeface="Arial Narrow" panose="020B0606020202030204" pitchFamily="34" charset="0"/>
              </a:rPr>
              <a:t>ofrecido </a:t>
            </a:r>
            <a:r>
              <a:rPr lang="es-ES" dirty="0">
                <a:latin typeface="Arial Narrow" panose="020B0606020202030204" pitchFamily="34" charset="0"/>
              </a:rPr>
              <a:t>por nosotros</a:t>
            </a:r>
            <a:r>
              <a:rPr lang="es-ES" dirty="0" smtClean="0">
                <a:latin typeface="Arial Narrow" panose="020B0606020202030204" pitchFamily="34" charset="0"/>
              </a:rPr>
              <a:t>”</a:t>
            </a:r>
            <a:endParaRPr lang="it-IT" dirty="0">
              <a:latin typeface="Arial Narrow" panose="020B0606020202030204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270" y="1915885"/>
            <a:ext cx="5037666" cy="3778250"/>
          </a:xfrm>
          <a:prstGeom prst="rect">
            <a:avLst/>
          </a:prstGeom>
          <a:ln w="190500" cap="sq">
            <a:solidFill>
              <a:schemeClr val="accent1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CasellaDiTesto 4"/>
          <p:cNvSpPr txBox="1"/>
          <p:nvPr/>
        </p:nvSpPr>
        <p:spPr>
          <a:xfrm>
            <a:off x="5133703" y="5894823"/>
            <a:ext cx="3352800" cy="83099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Arial Narrow" panose="020B0606020202030204" pitchFamily="34" charset="0"/>
              </a:rPr>
              <a:t>ÁNGELA RUÍZ ROBLES 1895-1975</a:t>
            </a:r>
            <a:endParaRPr lang="it-IT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870190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</TotalTime>
  <Words>877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Century Gothic</vt:lpstr>
      <vt:lpstr>Wingdings 3</vt:lpstr>
      <vt:lpstr>Filo</vt:lpstr>
      <vt:lpstr>El libro mecánico antes del ebook</vt:lpstr>
      <vt:lpstr>Una historia que viene de lejos y comienza con el Renacimiento entre Alemania e Italia</vt:lpstr>
      <vt:lpstr>Una historia que continúa y se desarrolla en el  siglo XX en España</vt:lpstr>
      <vt:lpstr>Robles consigue presentar dos patentes al Registro de Propiedad Inudstrial de España</vt:lpstr>
      <vt:lpstr>Una idea que se convierte en patente hasta llegar a ser un prototipo</vt:lpstr>
      <vt:lpstr>La intuición de Robles por una enseñanza interactiva y accesible se hace realidad</vt:lpstr>
      <vt:lpstr>Que leer ya no sea un privilegio: más allá de la barrera de la discapacidad</vt:lpstr>
      <vt:lpstr>Una tarea difícil: atender de forma no presencial al alumnado con problemas graves de visión</vt:lpstr>
      <vt:lpstr>Robles: una pionera española en el campo tecnológico y pedagógico</vt:lpstr>
      <vt:lpstr>“Se viene a este mundo no sólo a vivir nuestra vida lo más cómodo y mejor, sino a preocuparse de los demás para que puedan beneficiarse de algo ofrecido por nosotros”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libro mecánico antes del ebook</dc:title>
  <dc:creator>Simone</dc:creator>
  <cp:lastModifiedBy>Simone</cp:lastModifiedBy>
  <cp:revision>26</cp:revision>
  <dcterms:created xsi:type="dcterms:W3CDTF">2024-06-22T13:37:53Z</dcterms:created>
  <dcterms:modified xsi:type="dcterms:W3CDTF">2024-06-24T11:55:14Z</dcterms:modified>
</cp:coreProperties>
</file>